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6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Векторний спосіб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779678" cy="339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11960" y="1556792"/>
                <a:ext cx="4572000" cy="36992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box>
                      <m:boxPr>
                        <m:ctrlPr>
                          <a:rPr lang="ru-RU" i="1">
                            <a:latin typeface="Cambria Math"/>
                          </a:rPr>
                        </m:ctrlPr>
                      </m:boxPr>
                      <m:e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𝐺𝐻</m:t>
                            </m:r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=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𝐺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𝐴</m:t>
                            </m:r>
                          </m:e>
                        </m:acc>
                        <m:r>
                          <a:rPr lang="ru-RU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𝐴𝐻</m:t>
                            </m:r>
                          </m:e>
                        </m:acc>
                      </m:e>
                    </m:box>
                  </m:oMath>
                </a14:m>
                <a:r>
                  <a:rPr lang="ru-RU" dirty="0"/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𝐷𝐴</m:t>
                          </m:r>
                        </m:e>
                      </m:acc>
                      <m:r>
                        <a:rPr lang="ru-RU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ru-RU" i="1">
                          <a:latin typeface="Cambria Math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𝐷𝐶</m:t>
                          </m:r>
                        </m:e>
                      </m:acc>
                      <m:r>
                        <a:rPr lang="ru-RU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ru-RU" i="1">
                          <a:latin typeface="Cambria Math"/>
                        </a:rPr>
                        <m:t>,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𝐷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i="1">
                                  <a:latin typeface="Cambria Math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ru-RU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ru-RU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ru-RU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ru-RU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=1, 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∙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=0.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𝑪𝑨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𝐶𝐷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𝐷𝐴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;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𝑨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𝐺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=−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𝐴𝐻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𝐺𝐻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𝑎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𝑏</m:t>
                              </m:r>
                            </m:e>
                          </m:acc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𝑮𝑯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r>
                  <a:rPr lang="en-US" dirty="0"/>
                  <a:t> 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556792"/>
                <a:ext cx="4572000" cy="369928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042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Векторний спосіб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779678" cy="339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211960" y="1484784"/>
                <a:ext cx="4572000" cy="460998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𝑪𝑨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;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𝑮𝑯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r>
                  <a:rPr lang="en-US" dirty="0"/>
                  <a:t> </a:t>
                </a:r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𝐺𝐻</m:t>
                                  </m:r>
                                </m:e>
                              </m:acc>
                              <m:r>
                                <a:rPr lang="ru-RU" i="1">
                                  <a:latin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𝐶𝐴</m:t>
                                  </m:r>
                                </m:e>
                              </m:acc>
                              <m:r>
                                <a:rPr lang="ru-RU" i="1">
                                  <a:latin typeface="Cambria Math"/>
                                </a:rPr>
                                <m:t>=0,</m:t>
                              </m:r>
                            </m:e>
                            <m:e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𝐺𝐻</m:t>
                                  </m:r>
                                </m:e>
                              </m:acc>
                              <m:r>
                                <a:rPr lang="ru-RU" i="1">
                                  <a:latin typeface="Cambria Math"/>
                                </a:rPr>
                                <m:t>∙</m:t>
                              </m:r>
                              <m:acc>
                                <m:accPr>
                                  <m:chr m:val="⃗"/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ru-RU" i="1">
                                      <a:latin typeface="Cambria Math"/>
                                    </a:rPr>
                                    <m:t>𝐴</m:t>
                                  </m:r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ru-RU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acc>
                              <m:r>
                                <a:rPr lang="ru-RU" i="1">
                                  <a:latin typeface="Cambria Math"/>
                                </a:rPr>
                                <m:t>=0;</m:t>
                              </m:r>
                            </m:e>
                          </m:eqArr>
                        </m:e>
                      </m:d>
                      <m:r>
                        <a:rPr lang="ru-RU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=0,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d>
                                    <m:dPr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−1</m:t>
                                      </m:r>
                                    </m:e>
                                  </m:d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∙</m:t>
                              </m:r>
                              <m:d>
                                <m:d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acc>
                                  <m:r>
                                    <a:rPr lang="en-US" i="1">
                                      <a:latin typeface="Cambria Math"/>
                                    </a:rPr>
                                    <m:t>+</m:t>
                                  </m:r>
                                  <m:acc>
                                    <m:accPr>
                                      <m:chr m:val="⃗"/>
                                      <m:ctrlPr>
                                        <a:rPr lang="ru-RU" i="1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acc>
                                </m:e>
                              </m:d>
                              <m:r>
                                <a:rPr lang="en-US" i="1">
                                  <a:latin typeface="Cambria Math"/>
                                </a:rPr>
                                <m:t>=0;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=0,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+2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−1=0;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=2,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=2</m:t>
                            </m:r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−1;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dirty="0"/>
                  <a:t>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,</m:t>
                            </m:r>
                          </m:e>
                          <m:e>
                            <m:sSub>
                              <m:sSub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ru-RU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i="1">
                                <a:latin typeface="Cambria Math"/>
                              </a:rPr>
                              <m:t>.</m:t>
                            </m:r>
                          </m:e>
                        </m:eqArr>
                      </m:e>
                    </m:d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84784"/>
                <a:ext cx="4572000" cy="4609980"/>
              </a:xfrm>
              <a:prstGeom prst="rect">
                <a:avLst/>
              </a:prstGeom>
              <a:blipFill rotWithShape="1">
                <a:blip r:embed="rId3"/>
                <a:stretch>
                  <a:fillRect l="-18400" r="-667" b="-44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989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Векторний спосіб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779678" cy="3395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4211960" y="1484784"/>
                <a:ext cx="4572000" cy="51627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𝑪𝑨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;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𝑨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𝑩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=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𝒄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+</m:t>
                          </m:r>
                          <m:acc>
                            <m:accPr>
                              <m:chr m:val="⃗"/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𝒃</m:t>
                              </m:r>
                            </m:e>
                          </m:acc>
                          <m:r>
                            <a:rPr lang="en-US" b="1" i="1">
                              <a:latin typeface="Cambria Math"/>
                            </a:rPr>
                            <m:t>.</m:t>
                          </m:r>
                        </m:e>
                      </m:acc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𝑮𝑯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𝒌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𝒂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𝒃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b="1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𝒌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r>
                  <a:rPr lang="en-US" dirty="0"/>
                  <a:t> </a:t>
                </a:r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𝐺𝐻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𝑏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−1</m:t>
                          </m:r>
                        </m:e>
                      </m:d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𝑐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;</m:t>
                      </m:r>
                    </m:oMath>
                  </m:oMathPara>
                </a14:m>
                <a:endParaRPr lang="ru-R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𝑮𝑯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𝒃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den>
                    </m:f>
                    <m:acc>
                      <m:accPr>
                        <m:chr m:val="⃗"/>
                        <m:ctrlPr>
                          <a:rPr lang="ru-RU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den>
                    </m:f>
                    <m:d>
                      <m:dPr>
                        <m:ctrlPr>
                          <a:rPr lang="ru-RU" b="1" i="1">
                            <a:latin typeface="Cambria Math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𝒂</m:t>
                            </m:r>
                          </m:e>
                        </m:acc>
                        <m:r>
                          <a:rPr lang="en-US" b="1" i="1">
                            <a:latin typeface="Cambria Math"/>
                          </a:rPr>
                          <m:t>+</m:t>
                        </m:r>
                        <m:acc>
                          <m:accPr>
                            <m:chr m:val="⃗"/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𝒃</m:t>
                            </m:r>
                          </m:e>
                        </m:acc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⃗"/>
                            <m:ctrlPr>
                              <a:rPr lang="ru-RU" b="1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latin typeface="Cambria Math"/>
                              </a:rPr>
                              <m:t>𝒄</m:t>
                            </m:r>
                          </m:e>
                        </m:acc>
                      </m:e>
                    </m:d>
                  </m:oMath>
                </a14:m>
                <a:r>
                  <a:rPr lang="en-US" b="1" dirty="0"/>
                  <a:t>.</a:t>
                </a:r>
                <a:endParaRPr lang="ru-RU" dirty="0"/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 smtClean="0"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ru-RU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𝐷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−</m:t>
                    </m:r>
                    <m:acc>
                      <m:accPr>
                        <m:chr m:val="⃗"/>
                        <m:ctrlPr>
                          <a:rPr lang="ru-RU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uk-UA" b="0" i="0" smtClean="0">
                        <a:latin typeface="Cambria Math"/>
                      </a:rPr>
                      <m:t>      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ad>
                      <m:radPr>
                        <m:degHide m:val="on"/>
                        <m:ctrlPr>
                          <a:rPr lang="ru-RU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/>
                  <a:t>, </a:t>
                </a:r>
                <a:endParaRPr lang="uk-UA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𝐺𝐻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ru-RU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∙</m:t>
                      </m:r>
                      <m:r>
                        <a:rPr lang="en-US" i="1">
                          <a:latin typeface="Cambria Math"/>
                        </a:rPr>
                        <m:t>𝑎</m:t>
                      </m:r>
                      <m:rad>
                        <m:radPr>
                          <m:degHide m:val="on"/>
                          <m:ctrlPr>
                            <a:rPr lang="ru-RU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e>
                      </m:rad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𝑎</m:t>
                          </m:r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  <a:p>
                <a:r>
                  <a:rPr lang="uk-UA" dirty="0">
                    <a:latin typeface="Times New Roman" pitchFamily="18" charset="0"/>
                    <a:cs typeface="Times New Roman" pitchFamily="18" charset="0"/>
                  </a:rPr>
                  <a:t>Відповідь.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𝑎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1484784"/>
                <a:ext cx="4572000" cy="5162760"/>
              </a:xfrm>
              <a:prstGeom prst="rect">
                <a:avLst/>
              </a:prstGeom>
              <a:blipFill rotWithShape="1">
                <a:blip r:embed="rId3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5192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417</Words>
  <Application>Microsoft Office PowerPoint</Application>
  <PresentationFormat>Экран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Векторний спосіб</vt:lpstr>
      <vt:lpstr>Векторний спосіб</vt:lpstr>
      <vt:lpstr>Векторний спосіб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Векторний спосіб</dc:title>
  <dc:creator>Admin</dc:creator>
  <cp:lastModifiedBy>Admin</cp:lastModifiedBy>
  <cp:revision>4</cp:revision>
  <dcterms:created xsi:type="dcterms:W3CDTF">2019-02-04T12:24:35Z</dcterms:created>
  <dcterms:modified xsi:type="dcterms:W3CDTF">2019-02-05T19:06:13Z</dcterms:modified>
</cp:coreProperties>
</file>